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39896-174C-4886-809D-ECD923C26B22}" v="28" dt="2026-01-28T19:31:47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28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71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055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Design and Implementation of Custom Unix Shell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82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63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441543" y="6579394"/>
            <a:ext cx="3395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Mentorship: Manikanta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727388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Team: Riya Gupta, Vamsi G D N, Naisha Dekate, Arpan Tiwari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74CC7-ED32-C821-3051-2043F0F46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278" y="7666162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573" y="1594723"/>
            <a:ext cx="5460704" cy="54607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840" y="687586"/>
            <a:ext cx="7894320" cy="1115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Performance &amp; Stability: Engineered for Reliability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24840" y="2632234"/>
            <a:ext cx="7894320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shell is built from the ground up with a focus on performance and stability, ensuring a reliable and resource-efficient user experience. We prioritize robust error handling and graceful recovery from unexpected events.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624840" y="3556159"/>
            <a:ext cx="3876913" cy="1996559"/>
          </a:xfrm>
          <a:prstGeom prst="roundRect">
            <a:avLst>
              <a:gd name="adj" fmla="val 21463"/>
            </a:avLst>
          </a:prstGeom>
          <a:solidFill>
            <a:srgbClr val="5F5153"/>
          </a:solidFill>
          <a:ln/>
        </p:spPr>
      </p:sp>
      <p:sp>
        <p:nvSpPr>
          <p:cNvPr id="7" name="Text 3"/>
          <p:cNvSpPr/>
          <p:nvPr/>
        </p:nvSpPr>
        <p:spPr>
          <a:xfrm>
            <a:off x="803315" y="3734633"/>
            <a:ext cx="248924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Memory Management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803315" y="4097893"/>
            <a:ext cx="3519964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maintain a minimal memory footprint through diligent static allocation for habit tracking, effectively preventing memory leaks and optimizing resource utilization.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642247" y="3556159"/>
            <a:ext cx="3876913" cy="1996559"/>
          </a:xfrm>
          <a:prstGeom prst="roundRect">
            <a:avLst>
              <a:gd name="adj" fmla="val 21463"/>
            </a:avLst>
          </a:prstGeom>
          <a:solidFill>
            <a:srgbClr val="5F5153"/>
          </a:solidFill>
          <a:ln/>
        </p:spPr>
      </p:sp>
      <p:sp>
        <p:nvSpPr>
          <p:cNvPr id="10" name="Text 6"/>
          <p:cNvSpPr/>
          <p:nvPr/>
        </p:nvSpPr>
        <p:spPr>
          <a:xfrm>
            <a:off x="4820722" y="3734633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Error Handling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820722" y="4097893"/>
            <a:ext cx="3519964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shell provides clear and informative feedback for common issues like "Command Not Found" and "Permission Denied," guiding users to resolve problems quickly.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24840" y="5693212"/>
            <a:ext cx="7894320" cy="1230749"/>
          </a:xfrm>
          <a:prstGeom prst="roundRect">
            <a:avLst>
              <a:gd name="adj" fmla="val 34818"/>
            </a:avLst>
          </a:prstGeom>
          <a:solidFill>
            <a:srgbClr val="5F5153"/>
          </a:solidFill>
          <a:ln/>
        </p:spPr>
      </p:sp>
      <p:sp>
        <p:nvSpPr>
          <p:cNvPr id="13" name="Text 9"/>
          <p:cNvSpPr/>
          <p:nvPr/>
        </p:nvSpPr>
        <p:spPr>
          <a:xfrm>
            <a:off x="803315" y="5871686"/>
            <a:ext cx="223182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Resiliency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803315" y="6234946"/>
            <a:ext cx="7537371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Engineered for stability, the shell guarantees a stable recovery to the prompt after sub-process failures or interruptions, minimizing disruption to the workflow.</a:t>
            </a:r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7CEC5B-98F4-B6CA-BB6D-D5909F185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43991C-6FBE-DE53-4E9D-9EE4D2540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9794" y="6634877"/>
            <a:ext cx="1114581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67663" y="845464"/>
            <a:ext cx="7681555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Scope: The Path to a Pro-Grade Interface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582903" y="1651028"/>
            <a:ext cx="8730972" cy="315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vision extends beyond the current capabilities, aiming to evolve the shell into a truly professional-grade interface with advanced features that anticipate and adapt to user needs, further enhancing productivity and security.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1598143" y="2621863"/>
            <a:ext cx="5732297" cy="1024414"/>
          </a:xfrm>
          <a:prstGeom prst="roundRect">
            <a:avLst>
              <a:gd name="adj" fmla="val 18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613384" y="2637103"/>
            <a:ext cx="506135" cy="993934"/>
          </a:xfrm>
          <a:prstGeom prst="roundRect">
            <a:avLst>
              <a:gd name="adj" fmla="val 137"/>
            </a:avLst>
          </a:prstGeom>
          <a:solidFill>
            <a:srgbClr val="5F515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1499" y="3039177"/>
            <a:ext cx="189786" cy="1897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90004" y="2763548"/>
            <a:ext cx="1608773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AI Auto-Completion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2190004" y="3031677"/>
            <a:ext cx="5046918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Integrating local LLM bridges for natural language command suggestions, enabling more intuitive and powerful interaction.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598144" y="3716762"/>
            <a:ext cx="5732296" cy="1024414"/>
          </a:xfrm>
          <a:prstGeom prst="roundRect">
            <a:avLst>
              <a:gd name="adj" fmla="val 18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613384" y="3732002"/>
            <a:ext cx="506135" cy="993934"/>
          </a:xfrm>
          <a:prstGeom prst="roundRect">
            <a:avLst>
              <a:gd name="adj" fmla="val 137"/>
            </a:avLst>
          </a:prstGeom>
          <a:solidFill>
            <a:srgbClr val="5F515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1499" y="4134076"/>
            <a:ext cx="189786" cy="18978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90004" y="3858447"/>
            <a:ext cx="1991082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Virtual File System (VFS)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2190004" y="4126575"/>
            <a:ext cx="5046918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Developing overlays to seamlessly browse cloud storage (e.g., S3/Drive) as if they were local directories, unifying data access.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1598144" y="4811661"/>
            <a:ext cx="5732296" cy="1024414"/>
          </a:xfrm>
          <a:prstGeom prst="roundRect">
            <a:avLst>
              <a:gd name="adj" fmla="val 18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613384" y="4826901"/>
            <a:ext cx="506135" cy="993934"/>
          </a:xfrm>
          <a:prstGeom prst="roundRect">
            <a:avLst>
              <a:gd name="adj" fmla="val 137"/>
            </a:avLst>
          </a:prstGeom>
          <a:solidFill>
            <a:srgbClr val="5F515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499" y="5228975"/>
            <a:ext cx="189786" cy="18978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90004" y="4953345"/>
            <a:ext cx="234350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State Persistence (Snapshots)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2190004" y="5221474"/>
            <a:ext cx="5046918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Implementing a "Hibernate" feature to save the current PWD, environmental variables, and aliases across reboots, preserving your session context.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1598144" y="5906560"/>
            <a:ext cx="5732296" cy="1024414"/>
          </a:xfrm>
          <a:prstGeom prst="roundRect">
            <a:avLst>
              <a:gd name="adj" fmla="val 1853"/>
            </a:avLst>
          </a:prstGeom>
          <a:solidFill>
            <a:srgbClr val="403234"/>
          </a:solidFill>
          <a:ln w="15240">
            <a:solidFill>
              <a:srgbClr val="786A6C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613384" y="5921800"/>
            <a:ext cx="506135" cy="993934"/>
          </a:xfrm>
          <a:prstGeom prst="roundRect">
            <a:avLst>
              <a:gd name="adj" fmla="val 137"/>
            </a:avLst>
          </a:prstGeom>
          <a:solidFill>
            <a:srgbClr val="5F515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1499" y="6323874"/>
            <a:ext cx="189786" cy="18978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190004" y="6048244"/>
            <a:ext cx="158162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Security Auditing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2190003" y="6316373"/>
            <a:ext cx="5046919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Introducing a real-time "Security Sentinel" to proactively warn against the execution of high-risk commands, bolstering operational security.</a:t>
            </a:r>
            <a:endParaRPr lang="en-US" sz="15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3362" y="1966305"/>
            <a:ext cx="6035374" cy="55463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93C59D-D482-8C63-36DB-69761D650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99670" y="7638151"/>
            <a:ext cx="2133898" cy="4763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888C00-7520-D664-A1EA-80633C06B1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10709" y="7036310"/>
            <a:ext cx="1548027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3265" y="2269890"/>
            <a:ext cx="8686853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Thank you 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210777" y="4297226"/>
            <a:ext cx="923633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shell doesn't just run commands;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210777" y="4954319"/>
            <a:ext cx="933105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it understands the user's workflow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0B36D-72C5-5455-4ED6-6BBDCFF5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56" y="2410691"/>
            <a:ext cx="5843804" cy="3285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FD001-8515-30DA-9551-D7A6C426D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847" y="1472922"/>
            <a:ext cx="13113425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Vision: A Smarter Shell for Modern Engineers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847" y="2412563"/>
            <a:ext cx="13270706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Traditional shell environments often fall short in providing real-time system visibility and proactive user assistance. Our project addresses these limitations by developing a custom C implementation of the POSIX REPL architecture, designed to enhance the engineering workflow.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9847" y="3176707"/>
            <a:ext cx="6552128" cy="1702951"/>
          </a:xfrm>
          <a:prstGeom prst="roundRect">
            <a:avLst>
              <a:gd name="adj" fmla="val 171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96898" y="3393758"/>
            <a:ext cx="358675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Problem: Reactive Shells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96898" y="3797141"/>
            <a:ext cx="6118027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Existing shells are largely reactive, offering limited real-time insight into dynamic system changes. This creates a gap in operational awareness for critical tasks.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398306" y="3176707"/>
            <a:ext cx="6552248" cy="1702951"/>
          </a:xfrm>
          <a:prstGeom prst="roundRect">
            <a:avLst>
              <a:gd name="adj" fmla="val 171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15357" y="3393758"/>
            <a:ext cx="422588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Solution: Custom POSIX REPL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15357" y="3797141"/>
            <a:ext cx="6118146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We've engineered a bespoke C-based shell that bridges high-level user experience with low-level kernel system calls, providing a more intelligent and responsive environment.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79847" y="5045988"/>
            <a:ext cx="6552128" cy="1710571"/>
          </a:xfrm>
          <a:prstGeom prst="roundRect">
            <a:avLst>
              <a:gd name="adj" fmla="val 1704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96898" y="5263039"/>
            <a:ext cx="339280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Core Goal: UX Meets Kernel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96898" y="5666423"/>
            <a:ext cx="6118027" cy="86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primary objective is to seamlessly integrate intuitive user interfaces with the raw power and data of kernel-level operations, optimizing both control and visibility.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398306" y="5045988"/>
            <a:ext cx="6552248" cy="1710571"/>
          </a:xfrm>
          <a:prstGeom prst="roundRect">
            <a:avLst>
              <a:gd name="adj" fmla="val 1704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15357" y="5263039"/>
            <a:ext cx="348865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Philosophy: Modular Design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15357" y="5666423"/>
            <a:ext cx="6118146" cy="873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Every feature is developed as a standalone plugin (e.g.,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cmd_*.c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), ensuring maximum scalability, maintainability, and flexibility for future enhancements.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78002-A9E2-28AD-62F4-70C80E87A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7844" y="946644"/>
            <a:ext cx="1167348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Architecture &amp; System Flow: The Shell's </a:t>
            </a: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Inner</a:t>
            </a:r>
            <a:r>
              <a:rPr lang="en-US" sz="3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Workings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197843" y="1734100"/>
            <a:ext cx="11673483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shell's architecture is meticulously designed for robustness and efficiency, handling input, parsing, and execution with advanced techniques to ensure system stability and performance.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493000" y="2649356"/>
            <a:ext cx="169069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1493000" y="2914032"/>
            <a:ext cx="3356372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1493000" y="3044286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Input Acquisition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493000" y="3434692"/>
            <a:ext cx="335637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Leveraging custom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sigaction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-based signal trapping, our shell is fortified against sub-process failures, ensuring uninterrupted operation even in volatile environments.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975459" y="2649356"/>
            <a:ext cx="169069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975459" y="2914032"/>
            <a:ext cx="3356491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8"/>
          <p:cNvSpPr/>
          <p:nvPr/>
        </p:nvSpPr>
        <p:spPr>
          <a:xfrm>
            <a:off x="4975459" y="3044286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Intelligent Parsing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975459" y="3434692"/>
            <a:ext cx="3356491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sophisticated, multi-stage parser dissects commands, performing critical functions like Alias Expansion, Behavioral Analysis, and precise Tokenization, translating user input into executable logic.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493000" y="5104901"/>
            <a:ext cx="169069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1493000" y="5369577"/>
            <a:ext cx="6838950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Text 12"/>
          <p:cNvSpPr/>
          <p:nvPr/>
        </p:nvSpPr>
        <p:spPr>
          <a:xfrm>
            <a:off x="1493000" y="5499831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Execution Engine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493000" y="5890237"/>
            <a:ext cx="6838950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core of our shell's power lies in its efficient process management, utilizing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fork()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execvp()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to spawn and control child processes effectively, ensuring commands are executed reliably.</a:t>
            </a: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45" y="2378446"/>
            <a:ext cx="4904510" cy="49045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AB0DE6-0ED7-3B78-2183-7D490109E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2F5B15-ACFB-7B3A-778E-E40C55512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8781" y="6816166"/>
            <a:ext cx="53347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319" y="645319"/>
            <a:ext cx="6938962" cy="69389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1" y="1195031"/>
            <a:ext cx="6261259" cy="941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Advanced Process Monitoring: Watch 2.0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542211" y="2573238"/>
            <a:ext cx="6261259" cy="608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Beyond the capabilities of a standard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command, our custom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utility provides deep, real-time insights by fetching live kernel metadata. This offers unparalleled visibility into system changes.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526971" y="3279159"/>
            <a:ext cx="30480" cy="973812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7" name="Text 3"/>
          <p:cNvSpPr/>
          <p:nvPr/>
        </p:nvSpPr>
        <p:spPr>
          <a:xfrm>
            <a:off x="723186" y="3294399"/>
            <a:ext cx="2258497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Unique Inodes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23186" y="3636585"/>
            <a:ext cx="6080284" cy="601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Every file within the system is tracked by its immutable, permanent system File ID (inode), ensuring precise identification and monitoring regardless of path changes.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526971" y="4422278"/>
            <a:ext cx="30480" cy="78105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6"/>
          <p:cNvSpPr/>
          <p:nvPr/>
        </p:nvSpPr>
        <p:spPr>
          <a:xfrm>
            <a:off x="723186" y="4437518"/>
            <a:ext cx="2504480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Granular Permissions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23186" y="4779704"/>
            <a:ext cx="6080284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Observe the live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rwxr-xr-x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strings for each file individually, providing immediate and accurate visibility into access controls and potential security vulnerabilities.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26971" y="5372635"/>
            <a:ext cx="30480" cy="78105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3" name="Text 9"/>
          <p:cNvSpPr/>
          <p:nvPr/>
        </p:nvSpPr>
        <p:spPr>
          <a:xfrm>
            <a:off x="723186" y="5387875"/>
            <a:ext cx="2437567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Timestamp Precision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23186" y="5730061"/>
            <a:ext cx="6080284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Monitor exact modification times with nanosecond precision via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calls, crucial for debugging race conditions and understanding file system dynamics.</a:t>
            </a:r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CFB43F-0165-8412-D431-0DBF22636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CE349A-BE2C-36C6-9437-D991FB64D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8807" y="6968598"/>
            <a:ext cx="53347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1675" y="669369"/>
            <a:ext cx="11852434" cy="759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Professional Networking Suite: Integrated Troubleshooting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281675" y="1757966"/>
            <a:ext cx="6428380" cy="911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shell integrates a comprehensive suite of networking tools, allowing engineers to diagnose and manage network connectivity directly from the custom environment, eliminating the need to switch contexts.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9565" y="2346159"/>
            <a:ext cx="303848" cy="3038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59565" y="2729557"/>
            <a:ext cx="1519595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Integrated Toolkit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059565" y="2973312"/>
            <a:ext cx="4480322" cy="306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Native execution capabilities for both modern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iproute2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traditional troubleshooting utilities, streamlining network diagnostics.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9565" y="3591323"/>
            <a:ext cx="303848" cy="3038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59565" y="3991671"/>
            <a:ext cx="1655564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Modern Management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2059565" y="4246703"/>
            <a:ext cx="4480322" cy="306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Full support for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 addr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 route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and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ss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high-speed analysis of active sockets and routing tables.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9565" y="4700102"/>
            <a:ext cx="303848" cy="3038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59565" y="5199936"/>
            <a:ext cx="1519595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Diagnostic Power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059565" y="5454968"/>
            <a:ext cx="4480322" cy="306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Built-in integration for essential tools like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ping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traceroute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mtr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and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nmcli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providing robust fault isolation.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9565" y="5994559"/>
            <a:ext cx="303848" cy="3038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11476" y="6417946"/>
            <a:ext cx="2935367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Advantage: Seamless Troubleshooting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2111476" y="6672978"/>
            <a:ext cx="4480322" cy="298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Perform comprehensive connectivity troubleshooting without ever exiting the custom shell environment, enhancing efficiency and focus.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5712" y="1639840"/>
            <a:ext cx="5940453" cy="5716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DA14C0-B90E-6897-6FD7-85921250A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3E1E21-3D1A-D2EE-C0E3-66710EF872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21518" y="6811891"/>
            <a:ext cx="53347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3340" y="1151334"/>
            <a:ext cx="10430113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Smart Shell: Behavior-Aware &amp; Proactive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003340" y="2018109"/>
            <a:ext cx="12623721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Unlike traditional "dumb" shells, our Team 8 shell introduces a paradigm shift by being behavior-aware, learning from user interactions to provide proactive assistance and optimization. This intelligence layer significantly enhances the user experience.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003340" y="2987278"/>
            <a:ext cx="6238042" cy="1838325"/>
          </a:xfrm>
          <a:prstGeom prst="roundRect">
            <a:avLst>
              <a:gd name="adj" fmla="val 5969"/>
            </a:avLst>
          </a:prstGeom>
          <a:solidFill>
            <a:srgbClr val="403234"/>
          </a:solidFill>
          <a:ln/>
        </p:spPr>
      </p:sp>
      <p:sp>
        <p:nvSpPr>
          <p:cNvPr id="5" name="Shape 3"/>
          <p:cNvSpPr/>
          <p:nvPr/>
        </p:nvSpPr>
        <p:spPr>
          <a:xfrm>
            <a:off x="1003340" y="2964418"/>
            <a:ext cx="6238042" cy="91440"/>
          </a:xfrm>
          <a:prstGeom prst="roundRect">
            <a:avLst>
              <a:gd name="adj" fmla="val 30012"/>
            </a:avLst>
          </a:prstGeom>
          <a:solidFill>
            <a:srgbClr val="E2C2B3"/>
          </a:solidFill>
          <a:ln/>
        </p:spPr>
      </p:sp>
      <p:sp>
        <p:nvSpPr>
          <p:cNvPr id="6" name="Shape 4"/>
          <p:cNvSpPr/>
          <p:nvPr/>
        </p:nvSpPr>
        <p:spPr>
          <a:xfrm>
            <a:off x="3847921" y="2712958"/>
            <a:ext cx="548759" cy="548759"/>
          </a:xfrm>
          <a:prstGeom prst="roundRect">
            <a:avLst>
              <a:gd name="adj" fmla="val 166631"/>
            </a:avLst>
          </a:prstGeom>
          <a:solidFill>
            <a:srgbClr val="E2C2B3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2585" y="2877503"/>
            <a:ext cx="219432" cy="21943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09080" y="3444597"/>
            <a:ext cx="332732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Innovation: Beyond Reactive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209080" y="3818930"/>
            <a:ext cx="5826562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shell moves from merely executing commands to actively understanding user patterns, offering a smarter, more intuitive terminal experience.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88900" y="2987278"/>
            <a:ext cx="6238161" cy="1838325"/>
          </a:xfrm>
          <a:prstGeom prst="roundRect">
            <a:avLst>
              <a:gd name="adj" fmla="val 5969"/>
            </a:avLst>
          </a:prstGeom>
          <a:solidFill>
            <a:srgbClr val="403234"/>
          </a:solidFill>
          <a:ln/>
        </p:spPr>
      </p:sp>
      <p:sp>
        <p:nvSpPr>
          <p:cNvPr id="11" name="Shape 8"/>
          <p:cNvSpPr/>
          <p:nvPr/>
        </p:nvSpPr>
        <p:spPr>
          <a:xfrm>
            <a:off x="7388900" y="2964418"/>
            <a:ext cx="6238161" cy="91440"/>
          </a:xfrm>
          <a:prstGeom prst="roundRect">
            <a:avLst>
              <a:gd name="adj" fmla="val 30012"/>
            </a:avLst>
          </a:prstGeom>
          <a:solidFill>
            <a:srgbClr val="E2C2B3"/>
          </a:solidFill>
          <a:ln/>
        </p:spPr>
      </p:sp>
      <p:sp>
        <p:nvSpPr>
          <p:cNvPr id="12" name="Shape 9"/>
          <p:cNvSpPr/>
          <p:nvPr/>
        </p:nvSpPr>
        <p:spPr>
          <a:xfrm>
            <a:off x="10233600" y="2712958"/>
            <a:ext cx="548759" cy="548759"/>
          </a:xfrm>
          <a:prstGeom prst="roundRect">
            <a:avLst>
              <a:gd name="adj" fmla="val 166631"/>
            </a:avLst>
          </a:prstGeom>
          <a:solidFill>
            <a:srgbClr val="E2C2B3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8264" y="2877503"/>
            <a:ext cx="219432" cy="21943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94640" y="3444597"/>
            <a:ext cx="250483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Predictive Suggestion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594640" y="3818930"/>
            <a:ext cx="5826681" cy="80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Utilizing </a:t>
            </a:r>
            <a:r>
              <a:rPr lang="en-US" sz="14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cmd_suggest.c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the shell tracks command frequency and complexity, learning your habits to anticipate your next move and offer intelligent suggestions.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1003340" y="5247442"/>
            <a:ext cx="6238042" cy="1830705"/>
          </a:xfrm>
          <a:prstGeom prst="roundRect">
            <a:avLst>
              <a:gd name="adj" fmla="val 5994"/>
            </a:avLst>
          </a:prstGeom>
          <a:solidFill>
            <a:srgbClr val="403234"/>
          </a:solidFill>
          <a:ln/>
        </p:spPr>
      </p:sp>
      <p:sp>
        <p:nvSpPr>
          <p:cNvPr id="17" name="Shape 13"/>
          <p:cNvSpPr/>
          <p:nvPr/>
        </p:nvSpPr>
        <p:spPr>
          <a:xfrm>
            <a:off x="1003340" y="5224582"/>
            <a:ext cx="6238042" cy="91440"/>
          </a:xfrm>
          <a:prstGeom prst="roundRect">
            <a:avLst>
              <a:gd name="adj" fmla="val 30012"/>
            </a:avLst>
          </a:prstGeom>
          <a:solidFill>
            <a:srgbClr val="E2C2B3"/>
          </a:solidFill>
          <a:ln/>
        </p:spPr>
      </p:sp>
      <p:sp>
        <p:nvSpPr>
          <p:cNvPr id="18" name="Shape 14"/>
          <p:cNvSpPr/>
          <p:nvPr/>
        </p:nvSpPr>
        <p:spPr>
          <a:xfrm>
            <a:off x="3847921" y="4973122"/>
            <a:ext cx="548759" cy="548759"/>
          </a:xfrm>
          <a:prstGeom prst="roundRect">
            <a:avLst>
              <a:gd name="adj" fmla="val 166631"/>
            </a:avLst>
          </a:prstGeom>
          <a:solidFill>
            <a:srgbClr val="E2C2B3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12585" y="5137666"/>
            <a:ext cx="219432" cy="21943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209080" y="5704761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Proactive UX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1209080" y="6079093"/>
            <a:ext cx="5826562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If a complex command is repeated three times, the shell intelligently interrupts with an optimization tip, guiding users towards more efficient workflows.</a:t>
            </a:r>
            <a:endParaRPr lang="en-US" sz="1400" dirty="0"/>
          </a:p>
        </p:txBody>
      </p:sp>
      <p:sp>
        <p:nvSpPr>
          <p:cNvPr id="22" name="Shape 17"/>
          <p:cNvSpPr/>
          <p:nvPr/>
        </p:nvSpPr>
        <p:spPr>
          <a:xfrm>
            <a:off x="7388900" y="5247442"/>
            <a:ext cx="6238161" cy="1830705"/>
          </a:xfrm>
          <a:prstGeom prst="roundRect">
            <a:avLst>
              <a:gd name="adj" fmla="val 5994"/>
            </a:avLst>
          </a:prstGeom>
          <a:solidFill>
            <a:srgbClr val="403234"/>
          </a:solidFill>
          <a:ln/>
        </p:spPr>
      </p:sp>
      <p:sp>
        <p:nvSpPr>
          <p:cNvPr id="23" name="Shape 18"/>
          <p:cNvSpPr/>
          <p:nvPr/>
        </p:nvSpPr>
        <p:spPr>
          <a:xfrm>
            <a:off x="7388900" y="5224582"/>
            <a:ext cx="6238161" cy="91440"/>
          </a:xfrm>
          <a:prstGeom prst="roundRect">
            <a:avLst>
              <a:gd name="adj" fmla="val 30012"/>
            </a:avLst>
          </a:prstGeom>
          <a:solidFill>
            <a:srgbClr val="E2C2B3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33600" y="4973122"/>
            <a:ext cx="548759" cy="548759"/>
          </a:xfrm>
          <a:prstGeom prst="roundRect">
            <a:avLst>
              <a:gd name="adj" fmla="val 166631"/>
            </a:avLst>
          </a:prstGeom>
          <a:solidFill>
            <a:srgbClr val="E2C2B3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98264" y="5137666"/>
            <a:ext cx="219432" cy="21943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594640" y="5704761"/>
            <a:ext cx="330696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Impact: Intelligent Terminal</a:t>
            </a:r>
            <a:endParaRPr lang="en-US" sz="1800" dirty="0"/>
          </a:p>
        </p:txBody>
      </p:sp>
      <p:sp>
        <p:nvSpPr>
          <p:cNvPr id="27" name="Text 21"/>
          <p:cNvSpPr/>
          <p:nvPr/>
        </p:nvSpPr>
        <p:spPr>
          <a:xfrm>
            <a:off x="7594640" y="6079093"/>
            <a:ext cx="5826681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adds a crucial layer of "intelligence" to the terminal, a feature conspicuously absent in standard Bash, transforming how engineers interact with their systems.</a:t>
            </a:r>
            <a:endParaRPr lang="en-US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6B25C5E-06BD-D11E-4BA0-4F75161026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502" y="7701329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5549" y="867130"/>
            <a:ext cx="7755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Command Optimization: Alias &amp; Unalias Management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219843" y="1747677"/>
            <a:ext cx="8783322" cy="538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Our shell features a robust Alias Management System (</a:t>
            </a:r>
            <a:r>
              <a:rPr lang="en-US" sz="1500" dirty="0" err="1">
                <a:solidFill>
                  <a:srgbClr val="D3C9C5"/>
                </a:solidFill>
                <a:highlight>
                  <a:srgbClr val="4D3F41"/>
                </a:highlight>
                <a:latin typeface="Noto Serif HK"/>
                <a:ea typeface="Consolas" pitchFamily="34" charset="-122"/>
                <a:cs typeface="Consolas" pitchFamily="34" charset="-120"/>
              </a:rPr>
              <a:t>cmd_alias.c</a:t>
            </a: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) designed to streamline</a:t>
            </a:r>
          </a:p>
          <a:p>
            <a:pPr marL="0" indent="0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 workflows and reduce repetitive typing. It provides powerful tools for creating, managing, and utilizing command shortcuts effectively.</a:t>
            </a:r>
            <a:endParaRPr lang="en-US" sz="1500" dirty="0">
              <a:latin typeface="Noto Serif HK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781465" y="2350630"/>
            <a:ext cx="7580743" cy="1483244"/>
          </a:xfrm>
          <a:prstGeom prst="roundRect">
            <a:avLst>
              <a:gd name="adj" fmla="val 1496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397" y="2453399"/>
            <a:ext cx="292448" cy="2924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67185" y="2805781"/>
            <a:ext cx="2322662" cy="23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Tool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988397" y="3104502"/>
            <a:ext cx="7209304" cy="36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/>
                <a:cs typeface="Noto Serif HK" pitchFamily="34" charset="-120"/>
              </a:rPr>
              <a:t>A comprehensive, full-featured Alias Management System implemented through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Noto Serif HK"/>
                <a:ea typeface="Noto Serif HK"/>
                <a:cs typeface="Consolas" pitchFamily="34" charset="-120"/>
              </a:rPr>
              <a:t>cmd_alias.c</a:t>
            </a:r>
            <a:r>
              <a:rPr lang="en-US" sz="1500" dirty="0">
                <a:solidFill>
                  <a:srgbClr val="D3C9C5"/>
                </a:solidFill>
                <a:latin typeface="Noto Serif HK"/>
                <a:ea typeface="Noto Serif HK"/>
                <a:cs typeface="Noto Serif HK" pitchFamily="34" charset="-120"/>
              </a:rPr>
              <a:t> for ultimate command customization.</a:t>
            </a:r>
            <a:endParaRPr lang="en-US" sz="1500" dirty="0">
              <a:latin typeface="Noto Serif HK"/>
              <a:ea typeface="Noto Serif HK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781464" y="3786503"/>
            <a:ext cx="7580743" cy="1483244"/>
          </a:xfrm>
          <a:prstGeom prst="roundRect">
            <a:avLst>
              <a:gd name="adj" fmla="val 1496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8397" y="3647238"/>
            <a:ext cx="292448" cy="29244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061" y="4006204"/>
            <a:ext cx="2322662" cy="23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Live Creation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2006852" y="4240290"/>
            <a:ext cx="7209304" cy="36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Effortlessly map complex command strings to short, memorable keywords (e.g.,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Noto Serif HK"/>
                <a:ea typeface="Consolas" pitchFamily="34" charset="-122"/>
                <a:cs typeface="Consolas" pitchFamily="34" charset="-120"/>
              </a:rPr>
              <a:t>alias myip="ip addr"</a:t>
            </a: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) in real-time.</a:t>
            </a:r>
            <a:endParaRPr lang="en-US" sz="1500" dirty="0">
              <a:latin typeface="Noto Serif HK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781466" y="4761902"/>
            <a:ext cx="7580743" cy="1473304"/>
          </a:xfrm>
          <a:prstGeom prst="roundRect">
            <a:avLst>
              <a:gd name="adj" fmla="val 1506"/>
            </a:avLst>
          </a:prstGeom>
          <a:solidFill>
            <a:srgbClr val="5F515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2061" y="4809208"/>
            <a:ext cx="292448" cy="29244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061" y="5162658"/>
            <a:ext cx="2499017" cy="23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On-the-fly Expansion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2006852" y="5426410"/>
            <a:ext cx="7209304" cy="355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Seamlessly swap shortcuts for their full command equivalents during the parsing phase, ensuring rapid and accurate execution.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1781466" y="5870635"/>
            <a:ext cx="7580743" cy="1483244"/>
          </a:xfrm>
          <a:prstGeom prst="roundRect">
            <a:avLst>
              <a:gd name="adj" fmla="val 1496"/>
            </a:avLst>
          </a:prstGeom>
          <a:solidFill>
            <a:srgbClr val="5F515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6852" y="5953269"/>
            <a:ext cx="292448" cy="29244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006852" y="6317840"/>
            <a:ext cx="2322662" cy="231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Visibility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2006852" y="6600890"/>
            <a:ext cx="7209304" cy="36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Access a clean, formatted table of all active shortcuts via the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Noto Serif HK"/>
                <a:ea typeface="Consolas" pitchFamily="34" charset="-122"/>
                <a:cs typeface="Consolas" pitchFamily="34" charset="-120"/>
              </a:rPr>
              <a:t>alias</a:t>
            </a:r>
            <a:r>
              <a:rPr lang="en-US" sz="1500" dirty="0">
                <a:solidFill>
                  <a:srgbClr val="D3C9C5"/>
                </a:solidFill>
                <a:latin typeface="Noto Serif HK"/>
                <a:ea typeface="Noto Serif HK" pitchFamily="34" charset="-122"/>
                <a:cs typeface="Noto Serif HK" pitchFamily="34" charset="-120"/>
              </a:rPr>
              <a:t> command, providing clear oversight of your personalized environment.</a:t>
            </a:r>
            <a:endParaRPr lang="en-US" sz="1500" dirty="0">
              <a:latin typeface="Noto Serif HK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9884342" y="1686699"/>
            <a:ext cx="4134424" cy="5491996"/>
          </a:xfrm>
          <a:prstGeom prst="roundRect">
            <a:avLst>
              <a:gd name="adj" fmla="val 551"/>
            </a:avLst>
          </a:prstGeom>
          <a:solidFill>
            <a:srgbClr val="5F5153"/>
          </a:solidFill>
          <a:ln/>
        </p:spPr>
      </p:sp>
      <p:sp>
        <p:nvSpPr>
          <p:cNvPr id="25" name="Text 19"/>
          <p:cNvSpPr/>
          <p:nvPr/>
        </p:nvSpPr>
        <p:spPr>
          <a:xfrm>
            <a:off x="9884343" y="1911051"/>
            <a:ext cx="4088952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"Aliasing is not just about saving keystrokes; it's about reducing cognitive load and focusing on the task, not the syntax."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8345091" y="2284571"/>
            <a:ext cx="28586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endParaRPr lang="en-US" sz="85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4343" y="4692908"/>
            <a:ext cx="4134423" cy="26356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E52260-9EAC-ACB4-DC66-5016EFAAFE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785883-0A6F-D6EF-D483-021D428AF3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85293" y="6843505"/>
            <a:ext cx="533474" cy="466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DFF2D-0256-0815-99D5-456F6345F08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" r="42926"/>
          <a:stretch>
            <a:fillRect/>
          </a:stretch>
        </p:blipFill>
        <p:spPr>
          <a:xfrm>
            <a:off x="9884344" y="2378970"/>
            <a:ext cx="4134422" cy="23208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8435" y="732913"/>
            <a:ext cx="9225915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Technical Challenge: Resolving Flag Collision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791295" y="1443990"/>
            <a:ext cx="11047809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critical challenge arose with the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command, which inadvertently "stole" flags intended for its sub-commands (e.g.,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-m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for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free -m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). This led to incorrect command interpretation and execution.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1791295" y="2482773"/>
            <a:ext cx="6472476" cy="1742649"/>
          </a:xfrm>
          <a:prstGeom prst="roundRect">
            <a:avLst>
              <a:gd name="adj" fmla="val 935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1768435" y="2482773"/>
            <a:ext cx="91440" cy="1742649"/>
          </a:xfrm>
          <a:prstGeom prst="roundRect">
            <a:avLst>
              <a:gd name="adj" fmla="val 26265"/>
            </a:avLst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2042755" y="2900543"/>
            <a:ext cx="3186470" cy="37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Problem: Ambiguous Flags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2042755" y="3214223"/>
            <a:ext cx="6038136" cy="660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</a:t>
            </a: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</a:t>
            </a: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command's flag parsing interfered with the flags of the command it was monitoring, leading to unexpected behavior and errors.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1791295" y="3769243"/>
            <a:ext cx="6472476" cy="1622121"/>
          </a:xfrm>
          <a:prstGeom prst="roundRect">
            <a:avLst>
              <a:gd name="adj" fmla="val 935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768435" y="3769243"/>
            <a:ext cx="91440" cy="1742649"/>
          </a:xfrm>
          <a:prstGeom prst="roundRect">
            <a:avLst>
              <a:gd name="adj" fmla="val 26265"/>
            </a:avLst>
          </a:prstGeom>
          <a:solidFill>
            <a:srgbClr val="E2C2B3"/>
          </a:solidFill>
          <a:ln/>
        </p:spPr>
      </p:sp>
      <p:sp>
        <p:nvSpPr>
          <p:cNvPr id="10" name="Text 8"/>
          <p:cNvSpPr/>
          <p:nvPr/>
        </p:nvSpPr>
        <p:spPr>
          <a:xfrm>
            <a:off x="2042755" y="4187013"/>
            <a:ext cx="2828568" cy="37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Solution: The "+" Prefix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2042755" y="4500693"/>
            <a:ext cx="6038136" cy="660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implemented the </a:t>
            </a: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"+" prefix</a:t>
            </a: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in </a:t>
            </a: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getopt()</a:t>
            </a: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a subtle yet powerful mechanism to differentiate flags and ensure correct parsing context.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1791295" y="5160905"/>
            <a:ext cx="6472476" cy="1637458"/>
          </a:xfrm>
          <a:prstGeom prst="roundRect">
            <a:avLst>
              <a:gd name="adj" fmla="val 7883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768435" y="5000134"/>
            <a:ext cx="91440" cy="1798229"/>
          </a:xfrm>
          <a:prstGeom prst="roundRect">
            <a:avLst>
              <a:gd name="adj" fmla="val 26265"/>
            </a:avLst>
          </a:prstGeom>
          <a:solidFill>
            <a:srgbClr val="E2C2B3"/>
          </a:solidFill>
          <a:ln/>
        </p:spPr>
      </p:sp>
      <p:sp>
        <p:nvSpPr>
          <p:cNvPr id="14" name="Text 12"/>
          <p:cNvSpPr/>
          <p:nvPr/>
        </p:nvSpPr>
        <p:spPr>
          <a:xfrm>
            <a:off x="2042755" y="5473484"/>
            <a:ext cx="3228499" cy="37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Result: 100% Flag Accuracy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2042755" y="5731583"/>
            <a:ext cx="6038136" cy="984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solution forces the shell to halt parsing </a:t>
            </a:r>
            <a:r>
              <a:rPr lang="en-US" sz="12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</a:t>
            </a:r>
            <a:r>
              <a:rPr lang="en-US" sz="12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flags as soon as it identifies the target command, guaranteeing that sub-command flags are correctly processed and interpreted.</a:t>
            </a:r>
            <a:endParaRPr lang="en-US" sz="12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799" y="2911585"/>
            <a:ext cx="4184809" cy="2577713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9255766" y="4259771"/>
            <a:ext cx="801950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Identify Collision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198739" y="4493056"/>
            <a:ext cx="858977" cy="236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Detect flags consumed by watch instead of subcommands.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9255766" y="2636478"/>
            <a:ext cx="801950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Analyze Impact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8945364" y="2971160"/>
            <a:ext cx="858978" cy="23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Assess misinterpreted commands and failing flows.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10761977" y="2204822"/>
            <a:ext cx="801950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Design Prefix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10790253" y="2482773"/>
            <a:ext cx="858978" cy="23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Introduce a "+" prefix to indicate sub-command flags.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12466642" y="4160602"/>
            <a:ext cx="801950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Implement Parsing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2587645" y="4407740"/>
            <a:ext cx="858977" cy="236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Update parser to accept and prioritize + prefixed flags.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12331704" y="2618746"/>
            <a:ext cx="801949" cy="11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Validate Fix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12409615" y="2905249"/>
            <a:ext cx="858977" cy="157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Run tests to confirm correct flag routing.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9374853" y="6193312"/>
            <a:ext cx="4184809" cy="873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diagram above illustrates how the "+" prefix in getopt() effectively delineates flag ownership, preventing collision and ensuring the integrity of command execution.</a:t>
            </a:r>
            <a:endParaRPr lang="en-US" sz="15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DD34F7-84C2-FBC4-A41D-52BFE7F5B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615" y="7752761"/>
            <a:ext cx="2133898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1634" y="701516"/>
            <a:ext cx="10520460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Technical Challenge: Enhanced Signal Responsiveness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1669062" y="1833681"/>
            <a:ext cx="9338786" cy="345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Traditional blocking calls like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sleep()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can render a shell unresponsive to critical signals like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Ctrl+C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creating a frustrating user experience. We engineered a solution to ensure instant responsiveness.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02" y="2559303"/>
            <a:ext cx="5337875" cy="50623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602879" y="2765716"/>
            <a:ext cx="45719" cy="4385046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6" name="Shape 3"/>
          <p:cNvSpPr/>
          <p:nvPr/>
        </p:nvSpPr>
        <p:spPr>
          <a:xfrm>
            <a:off x="9324635" y="3313617"/>
            <a:ext cx="331584" cy="45719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7" name="Shape 4"/>
          <p:cNvSpPr/>
          <p:nvPr/>
        </p:nvSpPr>
        <p:spPr>
          <a:xfrm>
            <a:off x="9567409" y="3289858"/>
            <a:ext cx="124289" cy="112579"/>
          </a:xfrm>
          <a:prstGeom prst="roundRect">
            <a:avLst>
              <a:gd name="adj" fmla="val 450705"/>
            </a:avLst>
          </a:prstGeom>
          <a:solidFill>
            <a:srgbClr val="E2C2B3"/>
          </a:solidFill>
          <a:ln/>
        </p:spPr>
      </p:sp>
      <p:sp>
        <p:nvSpPr>
          <p:cNvPr id="8" name="Text 5"/>
          <p:cNvSpPr/>
          <p:nvPr/>
        </p:nvSpPr>
        <p:spPr>
          <a:xfrm>
            <a:off x="6411192" y="3199554"/>
            <a:ext cx="2688410" cy="46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Problem: Laggy Interrupts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411192" y="3654714"/>
            <a:ext cx="2688410" cy="959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Standard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sleep()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blocks the shell entirely, making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Ctrl+C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interruptions feel slow and unresponsive during long operations.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564784" y="4016443"/>
            <a:ext cx="331584" cy="45719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11" name="Shape 8"/>
          <p:cNvSpPr/>
          <p:nvPr/>
        </p:nvSpPr>
        <p:spPr>
          <a:xfrm>
            <a:off x="9567409" y="3992684"/>
            <a:ext cx="124289" cy="112579"/>
          </a:xfrm>
          <a:prstGeom prst="roundRect">
            <a:avLst>
              <a:gd name="adj" fmla="val 450705"/>
            </a:avLst>
          </a:prstGeom>
          <a:solidFill>
            <a:srgbClr val="E2C2B3"/>
          </a:solidFill>
          <a:ln/>
        </p:spPr>
      </p:sp>
      <p:sp>
        <p:nvSpPr>
          <p:cNvPr id="12" name="Text 9"/>
          <p:cNvSpPr/>
          <p:nvPr/>
        </p:nvSpPr>
        <p:spPr>
          <a:xfrm>
            <a:off x="10151875" y="3910567"/>
            <a:ext cx="2688410" cy="46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Solution: Split-usleep Loop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159496" y="4311581"/>
            <a:ext cx="2688410" cy="959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developed a custom </a:t>
            </a:r>
            <a:r>
              <a:rPr lang="en-US" sz="15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Split-usleep Loop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a non-blocking alternative to traditional sleep mechanisms, to maintain immediate signal awareness.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9324635" y="4889528"/>
            <a:ext cx="331584" cy="45719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15" name="Shape 12"/>
          <p:cNvSpPr/>
          <p:nvPr/>
        </p:nvSpPr>
        <p:spPr>
          <a:xfrm>
            <a:off x="9567409" y="4865769"/>
            <a:ext cx="124289" cy="112579"/>
          </a:xfrm>
          <a:prstGeom prst="roundRect">
            <a:avLst>
              <a:gd name="adj" fmla="val 450705"/>
            </a:avLst>
          </a:prstGeom>
          <a:solidFill>
            <a:srgbClr val="E2C2B3"/>
          </a:solidFill>
          <a:ln/>
        </p:spPr>
      </p:sp>
      <p:sp>
        <p:nvSpPr>
          <p:cNvPr id="16" name="Text 13"/>
          <p:cNvSpPr/>
          <p:nvPr/>
        </p:nvSpPr>
        <p:spPr>
          <a:xfrm>
            <a:off x="6411192" y="4775465"/>
            <a:ext cx="2688410" cy="46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Mechanism: Frequent Checks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411192" y="5249606"/>
            <a:ext cx="2688410" cy="76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Instead of a single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sleep(2)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we use twenty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usleep(100000)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calls, each checking the </a:t>
            </a:r>
            <a:r>
              <a:rPr lang="en-US" sz="150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keep_running</a:t>
            </a: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signal flag every 100ms.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9564784" y="5677484"/>
            <a:ext cx="331584" cy="45719"/>
          </a:xfrm>
          <a:prstGeom prst="roundRect">
            <a:avLst>
              <a:gd name="adj" fmla="val 133213"/>
            </a:avLst>
          </a:prstGeom>
          <a:solidFill>
            <a:srgbClr val="786A6C"/>
          </a:solidFill>
          <a:ln/>
        </p:spPr>
      </p:sp>
      <p:sp>
        <p:nvSpPr>
          <p:cNvPr id="19" name="Shape 16"/>
          <p:cNvSpPr/>
          <p:nvPr/>
        </p:nvSpPr>
        <p:spPr>
          <a:xfrm>
            <a:off x="9567409" y="5653724"/>
            <a:ext cx="124289" cy="112579"/>
          </a:xfrm>
          <a:prstGeom prst="roundRect">
            <a:avLst>
              <a:gd name="adj" fmla="val 450705"/>
            </a:avLst>
          </a:prstGeom>
          <a:solidFill>
            <a:srgbClr val="E2C2B3"/>
          </a:solidFill>
          <a:ln/>
        </p:spPr>
      </p:sp>
      <p:sp>
        <p:nvSpPr>
          <p:cNvPr id="20" name="Text 17"/>
          <p:cNvSpPr/>
          <p:nvPr/>
        </p:nvSpPr>
        <p:spPr>
          <a:xfrm>
            <a:off x="10151875" y="5550029"/>
            <a:ext cx="2688410" cy="46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Result: Instant Responsiveness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10159496" y="6167561"/>
            <a:ext cx="2688410" cy="1151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refined approach ensures instant shell responsiveness, even when executing long-running monitoring tasks, drastically improving user interaction and control.</a:t>
            </a:r>
            <a:endParaRPr lang="en-US" sz="15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AF0D63-4FE3-D3A7-0083-50FF892C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02" y="7753284"/>
            <a:ext cx="2133898" cy="4763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455E8A-6974-7B26-2FA4-1DBE96105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217" y="7166303"/>
            <a:ext cx="362001" cy="304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1562</Words>
  <Application>Microsoft Office PowerPoint</Application>
  <PresentationFormat>Custom</PresentationFormat>
  <Paragraphs>126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Consolas</vt:lpstr>
      <vt:lpstr>Noto Serif HK</vt:lpstr>
      <vt:lpstr>Noto Serif HK Bold</vt:lpstr>
      <vt:lpstr>Noto Serif HK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Riya Gupta</dc:creator>
  <cp:lastModifiedBy>Riya Gupta</cp:lastModifiedBy>
  <cp:revision>5</cp:revision>
  <dcterms:created xsi:type="dcterms:W3CDTF">2026-01-28T18:21:37Z</dcterms:created>
  <dcterms:modified xsi:type="dcterms:W3CDTF">2026-02-08T10:25:55Z</dcterms:modified>
</cp:coreProperties>
</file>